
<file path=[Content_Types].xml><?xml version="1.0" encoding="utf-8"?>
<Types xmlns="http://schemas.openxmlformats.org/package/2006/content-types">
  <Default ContentType="image/png" Extension="png"/>
  <Default ContentType="image/x-emf" Extension="emf"/>
  <Default ContentType="image/jpeg" Extension="jpeg"/>
  <Default ContentType="application/vnd.openxmlformats-package.relationships+xml" Extension="rels"/>
  <Default ContentType="application/xml" Extension="xml"/>
  <Default ContentType="image/vnd.ms-photo" Extension="wdp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4" r:id="rId4"/>
    <p:sldId id="262" r:id="rId5"/>
    <p:sldId id="265" r:id="rId6"/>
    <p:sldId id="275" r:id="rId7"/>
    <p:sldId id="266" r:id="rId8"/>
    <p:sldId id="267" r:id="rId9"/>
    <p:sldId id="268" r:id="rId10"/>
    <p:sldId id="269" r:id="rId11"/>
    <p:sldId id="276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16D-E4F7-4EB0-91D3-44EE86E0BF9F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D65FF-FD32-45BD-9B1E-46DDBE7B2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16D-E4F7-4EB0-91D3-44EE86E0BF9F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D65FF-FD32-45BD-9B1E-46DDBE7B2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16D-E4F7-4EB0-91D3-44EE86E0BF9F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D65FF-FD32-45BD-9B1E-46DDBE7B2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16D-E4F7-4EB0-91D3-44EE86E0BF9F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D65FF-FD32-45BD-9B1E-46DDBE7B2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16D-E4F7-4EB0-91D3-44EE86E0BF9F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D65FF-FD32-45BD-9B1E-46DDBE7B2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16D-E4F7-4EB0-91D3-44EE86E0BF9F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D65FF-FD32-45BD-9B1E-46DDBE7B2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16D-E4F7-4EB0-91D3-44EE86E0BF9F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D65FF-FD32-45BD-9B1E-46DDBE7B2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16D-E4F7-4EB0-91D3-44EE86E0BF9F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D65FF-FD32-45BD-9B1E-46DDBE7B2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16D-E4F7-4EB0-91D3-44EE86E0BF9F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D65FF-FD32-45BD-9B1E-46DDBE7B2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16D-E4F7-4EB0-91D3-44EE86E0BF9F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D65FF-FD32-45BD-9B1E-46DDBE7B2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16D-E4F7-4EB0-91D3-44EE86E0BF9F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D65FF-FD32-45BD-9B1E-46DDBE7B2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7F16D-E4F7-4EB0-91D3-44EE86E0BF9F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D65FF-FD32-45BD-9B1E-46DDBE7B2E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8" Target="../media/image7.png" Type="http://schemas.openxmlformats.org/officeDocument/2006/relationships/image"/><Relationship Id="rId3" Target="../media/image2.png" Type="http://schemas.openxmlformats.org/officeDocument/2006/relationships/image"/><Relationship Id="rId7" Target="../media/image6.png" Type="http://schemas.openxmlformats.org/officeDocument/2006/relationships/image"/><Relationship Id="rId12" Target="../media/image11.pn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5.png" Type="http://schemas.openxmlformats.org/officeDocument/2006/relationships/image"/><Relationship Id="rId11" Target="../media/image10.png" Type="http://schemas.openxmlformats.org/officeDocument/2006/relationships/image"/><Relationship Id="rId5" Target="../media/image4.png" Type="http://schemas.openxmlformats.org/officeDocument/2006/relationships/image"/><Relationship Id="rId10" Target="../media/image9.emf" Type="http://schemas.openxmlformats.org/officeDocument/2006/relationships/image"/><Relationship Id="rId4" Target="../media/image3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3" Target="../media/image2.png" Type="http://schemas.openxmlformats.org/officeDocument/2006/relationships/image"/><Relationship Id="rId7" Target="../media/image15.pn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4.emf" Type="http://schemas.openxmlformats.org/officeDocument/2006/relationships/image"/><Relationship Id="rId5" Target="../media/image13.pn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8" Target="../media/image20.jpg" Type="http://schemas.openxmlformats.org/officeDocument/2006/relationships/image"/><Relationship Id="rId3" Target="../media/image2.png" Type="http://schemas.openxmlformats.org/officeDocument/2006/relationships/image"/><Relationship Id="rId7" Target="../media/image15.pn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4.emf" Type="http://schemas.openxmlformats.org/officeDocument/2006/relationships/image"/><Relationship Id="rId5" Target="../media/image13.pn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8" Target="../media/image7.png" Type="http://schemas.openxmlformats.org/officeDocument/2006/relationships/image"/><Relationship Id="rId3" Target="../media/image2.png" Type="http://schemas.openxmlformats.org/officeDocument/2006/relationships/image"/><Relationship Id="rId7" Target="../media/image6.png" Type="http://schemas.openxmlformats.org/officeDocument/2006/relationships/image"/><Relationship Id="rId12" Target="../media/image11.pn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5.png" Type="http://schemas.openxmlformats.org/officeDocument/2006/relationships/image"/><Relationship Id="rId11" Target="../media/image10.png" Type="http://schemas.openxmlformats.org/officeDocument/2006/relationships/image"/><Relationship Id="rId5" Target="../media/image4.png" Type="http://schemas.openxmlformats.org/officeDocument/2006/relationships/image"/><Relationship Id="rId10" Target="../media/image9.emf" Type="http://schemas.openxmlformats.org/officeDocument/2006/relationships/image"/><Relationship Id="rId4" Target="../media/image3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8" Target="../media/image15.png" Type="http://schemas.openxmlformats.org/officeDocument/2006/relationships/image"/><Relationship Id="rId3" Target="../media/image2.png" Type="http://schemas.openxmlformats.org/officeDocument/2006/relationships/image"/><Relationship Id="rId7" Target="../media/hdphoto1.wdp" Type="http://schemas.microsoft.com/office/2007/relationships/hdphoto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7.png" Type="http://schemas.openxmlformats.org/officeDocument/2006/relationships/image"/><Relationship Id="rId5" Target="../media/image12.png" Type="http://schemas.openxmlformats.org/officeDocument/2006/relationships/image"/><Relationship Id="rId4" Target="../media/image16.png" Type="http://schemas.openxmlformats.org/officeDocument/2006/relationships/image"/><Relationship Id="rId9" Target="../media/image21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8" Target="../media/image22.jpeg" Type="http://schemas.openxmlformats.org/officeDocument/2006/relationships/image"/><Relationship Id="rId3" Target="../media/image2.png" Type="http://schemas.openxmlformats.org/officeDocument/2006/relationships/image"/><Relationship Id="rId7" Target="../media/image15.pn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4.emf" Type="http://schemas.openxmlformats.org/officeDocument/2006/relationships/image"/><Relationship Id="rId5" Target="../media/image13.png" Type="http://schemas.openxmlformats.org/officeDocument/2006/relationships/image"/><Relationship Id="rId4" Target="../media/image12.png" Type="http://schemas.openxmlformats.org/officeDocument/2006/relationships/image"/><Relationship Id="rId9" Target="../media/image23.jpeg" Type="http://schemas.openxmlformats.org/officeDocument/2006/relationships/image"/></Relationships>
</file>

<file path=ppt/slides/_rels/slide15.xml.rels><?xml version="1.0" encoding="UTF-8" standalone="yes" ?><Relationships xmlns="http://schemas.openxmlformats.org/package/2006/relationships"><Relationship Id="rId8" Target="../media/image7.png" Type="http://schemas.openxmlformats.org/officeDocument/2006/relationships/image"/><Relationship Id="rId13" Target="../media/image24.jpeg" Type="http://schemas.openxmlformats.org/officeDocument/2006/relationships/image"/><Relationship Id="rId3" Target="../media/image2.png" Type="http://schemas.openxmlformats.org/officeDocument/2006/relationships/image"/><Relationship Id="rId7" Target="../media/image6.png" Type="http://schemas.openxmlformats.org/officeDocument/2006/relationships/image"/><Relationship Id="rId12" Target="../media/image11.pn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5.png" Type="http://schemas.openxmlformats.org/officeDocument/2006/relationships/image"/><Relationship Id="rId11" Target="../media/image10.png" Type="http://schemas.openxmlformats.org/officeDocument/2006/relationships/image"/><Relationship Id="rId5" Target="../media/image4.png" Type="http://schemas.openxmlformats.org/officeDocument/2006/relationships/image"/><Relationship Id="rId10" Target="../media/image9.emf" Type="http://schemas.openxmlformats.org/officeDocument/2006/relationships/image"/><Relationship Id="rId4" Target="../media/image3.png" Type="http://schemas.openxmlformats.org/officeDocument/2006/relationships/image"/><Relationship Id="rId9" Target="../media/image8.png" Type="http://schemas.openxmlformats.org/officeDocument/2006/relationships/image"/><Relationship Id="rId14" Target="../media/image25.jpeg" Type="http://schemas.openxmlformats.org/officeDocument/2006/relationships/image"/></Relationships>
</file>

<file path=ppt/slides/_rels/slide16.xml.rels><?xml version="1.0" encoding="UTF-8" standalone="yes" ?><Relationships xmlns="http://schemas.openxmlformats.org/package/2006/relationships"><Relationship Id="rId8" Target="../media/image15.png" Type="http://schemas.openxmlformats.org/officeDocument/2006/relationships/image"/><Relationship Id="rId3" Target="../media/image2.png" Type="http://schemas.openxmlformats.org/officeDocument/2006/relationships/image"/><Relationship Id="rId7" Target="../media/hdphoto1.wdp" Type="http://schemas.microsoft.com/office/2007/relationships/hdphoto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7.png" Type="http://schemas.openxmlformats.org/officeDocument/2006/relationships/image"/><Relationship Id="rId5" Target="../media/image12.png" Type="http://schemas.openxmlformats.org/officeDocument/2006/relationships/image"/><Relationship Id="rId4" Target="../media/image16.pn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3" Target="../media/image2.png" Type="http://schemas.openxmlformats.org/officeDocument/2006/relationships/image"/><Relationship Id="rId7" Target="../media/image15.pn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4.emf" Type="http://schemas.openxmlformats.org/officeDocument/2006/relationships/image"/><Relationship Id="rId5" Target="../media/image13.pn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3" Target="../media/image2.png" Type="http://schemas.openxmlformats.org/officeDocument/2006/relationships/image"/><Relationship Id="rId7" Target="../media/image15.pn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4.emf" Type="http://schemas.openxmlformats.org/officeDocument/2006/relationships/image"/><Relationship Id="rId5" Target="../media/image13.pn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8" Target="../media/image15.png" Type="http://schemas.openxmlformats.org/officeDocument/2006/relationships/image"/><Relationship Id="rId3" Target="../media/image2.png" Type="http://schemas.openxmlformats.org/officeDocument/2006/relationships/image"/><Relationship Id="rId7" Target="../media/hdphoto1.wdp" Type="http://schemas.microsoft.com/office/2007/relationships/hdphoto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7.png" Type="http://schemas.openxmlformats.org/officeDocument/2006/relationships/image"/><Relationship Id="rId5" Target="../media/image12.png" Type="http://schemas.openxmlformats.org/officeDocument/2006/relationships/image"/><Relationship Id="rId4" Target="../media/image16.pn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8" Target="../media/image15.png" Type="http://schemas.openxmlformats.org/officeDocument/2006/relationships/image"/><Relationship Id="rId3" Target="../media/image2.png" Type="http://schemas.openxmlformats.org/officeDocument/2006/relationships/image"/><Relationship Id="rId7" Target="../media/hdphoto1.wdp" Type="http://schemas.microsoft.com/office/2007/relationships/hdphoto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7.png" Type="http://schemas.openxmlformats.org/officeDocument/2006/relationships/image"/><Relationship Id="rId5" Target="../media/image12.png" Type="http://schemas.openxmlformats.org/officeDocument/2006/relationships/image"/><Relationship Id="rId4" Target="../media/image16.pn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8" Target="../media/image15.png" Type="http://schemas.openxmlformats.org/officeDocument/2006/relationships/image"/><Relationship Id="rId3" Target="../media/image2.png" Type="http://schemas.openxmlformats.org/officeDocument/2006/relationships/image"/><Relationship Id="rId7" Target="../media/hdphoto1.wdp" Type="http://schemas.microsoft.com/office/2007/relationships/hdphoto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7.png" Type="http://schemas.openxmlformats.org/officeDocument/2006/relationships/image"/><Relationship Id="rId5" Target="../media/image12.png" Type="http://schemas.openxmlformats.org/officeDocument/2006/relationships/image"/><Relationship Id="rId10" Target="../media/image19.jpg" Type="http://schemas.openxmlformats.org/officeDocument/2006/relationships/image"/><Relationship Id="rId4" Target="../media/image16.png" Type="http://schemas.openxmlformats.org/officeDocument/2006/relationships/image"/><Relationship Id="rId9" Target="../media/image18.jp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8" Target="../media/image7.png" Type="http://schemas.openxmlformats.org/officeDocument/2006/relationships/image"/><Relationship Id="rId3" Target="../media/image2.png" Type="http://schemas.openxmlformats.org/officeDocument/2006/relationships/image"/><Relationship Id="rId7" Target="../media/image6.png" Type="http://schemas.openxmlformats.org/officeDocument/2006/relationships/image"/><Relationship Id="rId12" Target="../media/image11.pn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5.png" Type="http://schemas.openxmlformats.org/officeDocument/2006/relationships/image"/><Relationship Id="rId11" Target="../media/image10.png" Type="http://schemas.openxmlformats.org/officeDocument/2006/relationships/image"/><Relationship Id="rId5" Target="../media/image4.png" Type="http://schemas.openxmlformats.org/officeDocument/2006/relationships/image"/><Relationship Id="rId10" Target="../media/image9.emf" Type="http://schemas.openxmlformats.org/officeDocument/2006/relationships/image"/><Relationship Id="rId4" Target="../media/image3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3" Target="../media/image2.png" Type="http://schemas.openxmlformats.org/officeDocument/2006/relationships/image"/><Relationship Id="rId7" Target="../media/image15.pn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4.emf" Type="http://schemas.openxmlformats.org/officeDocument/2006/relationships/image"/><Relationship Id="rId5" Target="../media/image13.pn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8" Target="../media/image15.png" Type="http://schemas.openxmlformats.org/officeDocument/2006/relationships/image"/><Relationship Id="rId3" Target="../media/image2.png" Type="http://schemas.openxmlformats.org/officeDocument/2006/relationships/image"/><Relationship Id="rId7" Target="../media/hdphoto1.wdp" Type="http://schemas.microsoft.com/office/2007/relationships/hdphoto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7.png" Type="http://schemas.openxmlformats.org/officeDocument/2006/relationships/image"/><Relationship Id="rId5" Target="../media/image12.png" Type="http://schemas.openxmlformats.org/officeDocument/2006/relationships/image"/><Relationship Id="rId4" Target="../media/image16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976" y="-297"/>
            <a:ext cx="9217951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06594"/>
            <a:ext cx="1179266" cy="11792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343" y="4627303"/>
            <a:ext cx="3066554" cy="22130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5643" y="5877272"/>
            <a:ext cx="3859102" cy="8169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02937">
            <a:off x="6281118" y="4293623"/>
            <a:ext cx="2712955" cy="19569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889" y="-78272"/>
            <a:ext cx="9217951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7237" y="3424237"/>
            <a:ext cx="9525" cy="95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9637" y="3576637"/>
            <a:ext cx="9525" cy="95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370534">
            <a:off x="7396532" y="1482238"/>
            <a:ext cx="2003367" cy="306575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7969" y="260648"/>
            <a:ext cx="1286367" cy="12863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6666537" y="4079497"/>
            <a:ext cx="3878152" cy="157785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31082" y="4349728"/>
            <a:ext cx="2499577" cy="187773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242641">
            <a:off x="4999517" y="6045754"/>
            <a:ext cx="3859102" cy="81693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2"/>
          <a:srcRect r="37497" b="21125"/>
          <a:stretch/>
        </p:blipFill>
        <p:spPr>
          <a:xfrm rot="790740">
            <a:off x="5204337" y="5531945"/>
            <a:ext cx="2412059" cy="64435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187623" y="1213602"/>
            <a:ext cx="721059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Book Antiqua" pitchFamily="18" charset="0"/>
                <a:cs typeface="Aharoni" pitchFamily="2" charset="-79"/>
              </a:rPr>
              <a:t>Педагогический проект создания личностно-развивающей образовательной среды (ЛРОС) в образовательной организации </a:t>
            </a:r>
            <a:endParaRPr lang="ru-RU" sz="40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44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2" y="-16385"/>
            <a:ext cx="9217951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42852"/>
            <a:ext cx="1285884" cy="12858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186" y="5915185"/>
            <a:ext cx="3859102" cy="816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11" t="5494" r="10944" b="6304"/>
          <a:stretch>
            <a:fillRect/>
          </a:stretch>
        </p:blipFill>
        <p:spPr>
          <a:xfrm rot="19523768">
            <a:off x="7259410" y="3656310"/>
            <a:ext cx="2176725" cy="24604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79933">
            <a:off x="7162018" y="5172512"/>
            <a:ext cx="1558483" cy="14131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9052" y="5358566"/>
            <a:ext cx="2505673" cy="118272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96270" y="1196752"/>
            <a:ext cx="61055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latin typeface="Book Antiqua" pitchFamily="18" charset="0"/>
              </a:rPr>
              <a:t>Значимые продукты </a:t>
            </a:r>
            <a:endParaRPr lang="ru-RU" sz="3000" b="1" dirty="0" smtClean="0">
              <a:latin typeface="Book Antiqua" pitchFamily="18" charset="0"/>
            </a:endParaRPr>
          </a:p>
          <a:p>
            <a:pPr algn="ctr"/>
            <a:r>
              <a:rPr lang="ru-RU" sz="3000" b="1" dirty="0" smtClean="0">
                <a:latin typeface="Book Antiqua" pitchFamily="18" charset="0"/>
              </a:rPr>
              <a:t>педагогического проекта:</a:t>
            </a:r>
            <a:endParaRPr lang="ru-RU" sz="3000" b="1" dirty="0">
              <a:latin typeface="Book Antiqu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39537" y="2517196"/>
            <a:ext cx="521902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Book Antiqua" pitchFamily="18" charset="0"/>
              </a:rPr>
              <a:t>Спектакль, выставка, конкурс поделок, альбом </a:t>
            </a:r>
            <a:r>
              <a:rPr lang="ru-RU" sz="4000" b="1" dirty="0" smtClean="0">
                <a:solidFill>
                  <a:srgbClr val="C00000"/>
                </a:solidFill>
                <a:latin typeface="Book Antiqua" pitchFamily="18" charset="0"/>
              </a:rPr>
              <a:t>иллюстраций</a:t>
            </a:r>
            <a:endParaRPr lang="ru-RU" sz="40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17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2" y="-16385"/>
            <a:ext cx="9217951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42852"/>
            <a:ext cx="1285884" cy="12858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186" y="5915185"/>
            <a:ext cx="3859102" cy="816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11" t="5494" r="10944" b="6304"/>
          <a:stretch>
            <a:fillRect/>
          </a:stretch>
        </p:blipFill>
        <p:spPr>
          <a:xfrm rot="19523768">
            <a:off x="7259410" y="3656310"/>
            <a:ext cx="2176725" cy="24604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79933">
            <a:off x="7162018" y="5172512"/>
            <a:ext cx="1558483" cy="14131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9052" y="5358566"/>
            <a:ext cx="2505673" cy="11827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32" y="1009110"/>
            <a:ext cx="7075636" cy="471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6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976" y="-297"/>
            <a:ext cx="9217951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06594"/>
            <a:ext cx="1179266" cy="11792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343" y="4627303"/>
            <a:ext cx="3066554" cy="22130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5643" y="5877272"/>
            <a:ext cx="3859102" cy="8169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02937">
            <a:off x="6281118" y="4293623"/>
            <a:ext cx="2712955" cy="19569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751" y="-153284"/>
            <a:ext cx="9217951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7237" y="3424237"/>
            <a:ext cx="9525" cy="95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9637" y="3576637"/>
            <a:ext cx="9525" cy="95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370534">
            <a:off x="7396532" y="1482238"/>
            <a:ext cx="2003367" cy="306575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7969" y="260648"/>
            <a:ext cx="1286367" cy="12863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6666537" y="4079497"/>
            <a:ext cx="3878152" cy="157785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31082" y="4349728"/>
            <a:ext cx="2499577" cy="187773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242641">
            <a:off x="4999517" y="6045754"/>
            <a:ext cx="3859102" cy="81693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2"/>
          <a:srcRect r="37497" b="21125"/>
          <a:stretch/>
        </p:blipFill>
        <p:spPr>
          <a:xfrm rot="790740">
            <a:off x="5204337" y="5531945"/>
            <a:ext cx="2412059" cy="64435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79528" y="1209281"/>
            <a:ext cx="746710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>
                <a:latin typeface="Book Antiqua" pitchFamily="18" charset="0"/>
              </a:rPr>
              <a:t>Личный вклад </a:t>
            </a:r>
            <a:r>
              <a:rPr lang="ru-RU" sz="2600" b="1" dirty="0" smtClean="0">
                <a:latin typeface="Book Antiqua" pitchFamily="18" charset="0"/>
              </a:rPr>
              <a:t>педагогов </a:t>
            </a:r>
            <a:r>
              <a:rPr lang="ru-RU" sz="2600" b="1" dirty="0">
                <a:latin typeface="Book Antiqua" pitchFamily="18" charset="0"/>
              </a:rPr>
              <a:t>в изменения в </a:t>
            </a:r>
            <a:r>
              <a:rPr lang="ru-RU" sz="2600" b="1" dirty="0" smtClean="0">
                <a:latin typeface="Book Antiqua" pitchFamily="18" charset="0"/>
              </a:rPr>
              <a:t>ОО:</a:t>
            </a:r>
            <a:endParaRPr lang="ru-RU" sz="2600" b="1" dirty="0">
              <a:latin typeface="Book Antiqua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0514" y="1877422"/>
            <a:ext cx="749269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  <a:latin typeface="Book Antiqua" pitchFamily="18" charset="0"/>
              </a:rPr>
              <a:t>Создание игровой среды в группе: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Мельник Дарья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Николаевна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Book Antiqua" pitchFamily="18" charset="0"/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C00000"/>
                </a:solidFill>
                <a:latin typeface="Book Antiqua" pitchFamily="18" charset="0"/>
              </a:rPr>
              <a:t>Создание и оформление </a:t>
            </a:r>
            <a:r>
              <a:rPr lang="ru-RU" sz="2800" b="1" dirty="0" smtClean="0">
                <a:solidFill>
                  <a:srgbClr val="C00000"/>
                </a:solidFill>
                <a:latin typeface="Book Antiqua" pitchFamily="18" charset="0"/>
              </a:rPr>
              <a:t>презентаций</a:t>
            </a:r>
            <a:r>
              <a:rPr lang="ru-RU" sz="2800" b="1" smtClean="0">
                <a:solidFill>
                  <a:srgbClr val="C00000"/>
                </a:solidFill>
                <a:latin typeface="Book Antiqua" pitchFamily="18" charset="0"/>
              </a:rPr>
              <a:t>, инсценировка: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Поварницина Марина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Владимировна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Book Antiqua" pitchFamily="18" charset="0"/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  <a:latin typeface="Book Antiqua" pitchFamily="18" charset="0"/>
              </a:rPr>
              <a:t>Подбор костюмов и взаимодействие с родителями: </a:t>
            </a:r>
            <a:endParaRPr lang="ru-RU" sz="2800" b="1" dirty="0" smtClean="0">
              <a:solidFill>
                <a:srgbClr val="C00000"/>
              </a:solidFill>
              <a:latin typeface="Book Antiqua" pitchFamily="18" charset="0"/>
            </a:endParaRPr>
          </a:p>
          <a:p>
            <a:pPr lvl="0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     Рябцева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Марина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Владимировна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Book Antiqu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srgbClr val="C00000"/>
                </a:solidFill>
                <a:latin typeface="Book Antiqua" pitchFamily="18" charset="0"/>
              </a:rPr>
              <a:t> Совместное сотрудничество родителей и педагогов </a:t>
            </a:r>
          </a:p>
        </p:txBody>
      </p:sp>
    </p:spTree>
    <p:extLst>
      <p:ext uri="{BB962C8B-B14F-4D97-AF65-F5344CB8AC3E}">
        <p14:creationId xmlns:p14="http://schemas.microsoft.com/office/powerpoint/2010/main" val="410770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975" y="163919"/>
            <a:ext cx="9217951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91694"/>
            <a:ext cx="1265604" cy="12656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280" y="4725144"/>
            <a:ext cx="1725318" cy="19265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790" y="5834712"/>
            <a:ext cx="3859102" cy="816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30731">
            <a:off x="6786295" y="4313879"/>
            <a:ext cx="2426418" cy="20606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3832" y="5388366"/>
            <a:ext cx="2505673" cy="1182727"/>
          </a:xfrm>
          <a:prstGeom prst="rect">
            <a:avLst/>
          </a:prstGeom>
        </p:spPr>
      </p:pic>
      <p:pic>
        <p:nvPicPr>
          <p:cNvPr id="1026" name="Picture 2" descr="C:\Users\user\Desktop\IMG-20211128-WA0013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84" y="812484"/>
            <a:ext cx="6120680" cy="457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78987" y="5457562"/>
            <a:ext cx="55435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Book Antiqua" pitchFamily="18" charset="0"/>
              </a:rPr>
              <a:t>Дети старшей группы «Подсолнух»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6170983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Book Antiqua" pitchFamily="18" charset="0"/>
              </a:rPr>
              <a:t>Инсценировка русской народной сказки «Репка»</a:t>
            </a:r>
          </a:p>
        </p:txBody>
      </p:sp>
    </p:spTree>
    <p:extLst>
      <p:ext uri="{BB962C8B-B14F-4D97-AF65-F5344CB8AC3E}">
        <p14:creationId xmlns:p14="http://schemas.microsoft.com/office/powerpoint/2010/main" val="261210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2" y="-16385"/>
            <a:ext cx="9217951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42852"/>
            <a:ext cx="1285884" cy="12858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186" y="5915185"/>
            <a:ext cx="3859102" cy="816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11" t="5494" r="10944" b="6304"/>
          <a:stretch>
            <a:fillRect/>
          </a:stretch>
        </p:blipFill>
        <p:spPr>
          <a:xfrm rot="19523768">
            <a:off x="7259410" y="3656310"/>
            <a:ext cx="2176725" cy="24604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79933">
            <a:off x="7162018" y="5172512"/>
            <a:ext cx="1558483" cy="14131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9052" y="5358566"/>
            <a:ext cx="2505673" cy="1182727"/>
          </a:xfrm>
          <a:prstGeom prst="rect">
            <a:avLst/>
          </a:prstGeom>
        </p:spPr>
      </p:pic>
      <p:pic>
        <p:nvPicPr>
          <p:cNvPr id="2050" name="Picture 2" descr="C:\Users\user\Desktop\IMG-20211128-WA001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7614">
            <a:off x="868565" y="1373107"/>
            <a:ext cx="3357613" cy="382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170950" y="5476404"/>
            <a:ext cx="42899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Book Antiqua" pitchFamily="18" charset="0"/>
              </a:rPr>
              <a:t>Юные актеры группы «Пчелка»</a:t>
            </a:r>
          </a:p>
        </p:txBody>
      </p:sp>
      <p:pic>
        <p:nvPicPr>
          <p:cNvPr id="2052" name="Picture 4" descr="C:\Users\user\Desktop\IMG-20211128-WA001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1539">
            <a:off x="4639517" y="1109312"/>
            <a:ext cx="3219822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17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976" y="-297"/>
            <a:ext cx="9217951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06594"/>
            <a:ext cx="1179266" cy="11792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343" y="4627303"/>
            <a:ext cx="3066554" cy="22130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5643" y="5877272"/>
            <a:ext cx="3859102" cy="8169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02937">
            <a:off x="6281118" y="4293623"/>
            <a:ext cx="2712955" cy="19569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2222" y="-169636"/>
            <a:ext cx="9217951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7237" y="3424237"/>
            <a:ext cx="9525" cy="95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9637" y="3576637"/>
            <a:ext cx="9525" cy="95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370534">
            <a:off x="7396532" y="1482238"/>
            <a:ext cx="2003367" cy="306575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7969" y="260648"/>
            <a:ext cx="1286367" cy="12863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6666537" y="4079497"/>
            <a:ext cx="3878152" cy="157785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31082" y="4349728"/>
            <a:ext cx="2499577" cy="187773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242641">
            <a:off x="4999517" y="6045754"/>
            <a:ext cx="3859102" cy="81693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2"/>
          <a:srcRect r="37497" b="21125"/>
          <a:stretch/>
        </p:blipFill>
        <p:spPr>
          <a:xfrm rot="790740">
            <a:off x="5204337" y="5531945"/>
            <a:ext cx="2412059" cy="644357"/>
          </a:xfrm>
          <a:prstGeom prst="rect">
            <a:avLst/>
          </a:prstGeom>
        </p:spPr>
      </p:pic>
      <p:pic>
        <p:nvPicPr>
          <p:cNvPr id="18" name="Picture 3" descr="C:\Users\user\Desktop\IMG-20211128-WA0016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4983">
            <a:off x="4668130" y="1167581"/>
            <a:ext cx="3409736" cy="454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IMG-20211128-WA0014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0295">
            <a:off x="663751" y="963970"/>
            <a:ext cx="3440195" cy="460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000237" y="5887883"/>
            <a:ext cx="4514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Book Antiqua" pitchFamily="18" charset="0"/>
              </a:rPr>
              <a:t>Маленькие актеры  на сцене</a:t>
            </a:r>
          </a:p>
        </p:txBody>
      </p:sp>
    </p:spTree>
    <p:extLst>
      <p:ext uri="{BB962C8B-B14F-4D97-AF65-F5344CB8AC3E}">
        <p14:creationId xmlns:p14="http://schemas.microsoft.com/office/powerpoint/2010/main" val="408676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975" y="163919"/>
            <a:ext cx="9217951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91694"/>
            <a:ext cx="1265604" cy="12656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280" y="4725144"/>
            <a:ext cx="1725318" cy="19265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790" y="5834712"/>
            <a:ext cx="3859102" cy="816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30731">
            <a:off x="6786295" y="4313879"/>
            <a:ext cx="2426418" cy="20606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3832" y="5388366"/>
            <a:ext cx="2505673" cy="11827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18175" y="2967335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281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290" y="-3925"/>
            <a:ext cx="9217951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42852"/>
            <a:ext cx="1285884" cy="12858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186" y="5915185"/>
            <a:ext cx="3859102" cy="816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11" t="5494" r="10944" b="6304"/>
          <a:stretch>
            <a:fillRect/>
          </a:stretch>
        </p:blipFill>
        <p:spPr>
          <a:xfrm rot="19523768">
            <a:off x="7259410" y="3656310"/>
            <a:ext cx="2176725" cy="24604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79933">
            <a:off x="7162018" y="5172512"/>
            <a:ext cx="1558483" cy="14131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9052" y="5358566"/>
            <a:ext cx="2505673" cy="118272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9497" y="1428736"/>
            <a:ext cx="74191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Book Antiqua" pitchFamily="18" charset="0"/>
              </a:rPr>
              <a:t>Образовательная организация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48888" y="2594140"/>
            <a:ext cx="70125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 algn="ctr">
              <a:buNone/>
            </a:pPr>
            <a:r>
              <a:rPr lang="ru-RU" sz="4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Book Antiqua" pitchFamily="18" charset="0"/>
              </a:rPr>
              <a:t>МБДОУ «Детский сад №7</a:t>
            </a:r>
          </a:p>
          <a:p>
            <a:pPr marL="109728" indent="0" algn="ctr">
              <a:buNone/>
            </a:pPr>
            <a:r>
              <a:rPr lang="ru-RU" sz="4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Book Antiqua" pitchFamily="18" charset="0"/>
              </a:rPr>
              <a:t>«</a:t>
            </a:r>
            <a:r>
              <a:rPr lang="ru-RU" sz="40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Book Antiqua" pitchFamily="18" charset="0"/>
              </a:rPr>
              <a:t>Семицветик</a:t>
            </a:r>
            <a:r>
              <a:rPr lang="ru-RU" sz="40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Book Antiqua" pitchFamily="18" charset="0"/>
              </a:rPr>
              <a:t>»</a:t>
            </a:r>
          </a:p>
          <a:p>
            <a:pPr marL="109728" indent="0" algn="ctr">
              <a:buNone/>
            </a:pPr>
            <a:r>
              <a:rPr lang="ru-RU" sz="4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Book Antiqua" pitchFamily="18" charset="0"/>
              </a:rPr>
              <a:t>г</a:t>
            </a:r>
            <a:r>
              <a:rPr lang="ru-RU" sz="40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Book Antiqua" pitchFamily="18" charset="0"/>
              </a:rPr>
              <a:t>ород Гурьевск</a:t>
            </a:r>
            <a:endParaRPr lang="ru-RU" sz="40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04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2" y="-16385"/>
            <a:ext cx="9217951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42852"/>
            <a:ext cx="1285884" cy="12858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186" y="5915185"/>
            <a:ext cx="3859102" cy="816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11" t="5494" r="10944" b="6304"/>
          <a:stretch>
            <a:fillRect/>
          </a:stretch>
        </p:blipFill>
        <p:spPr>
          <a:xfrm rot="19523768">
            <a:off x="7259410" y="3656310"/>
            <a:ext cx="2176725" cy="24604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79933">
            <a:off x="7162018" y="5172512"/>
            <a:ext cx="1558483" cy="14131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9052" y="5358566"/>
            <a:ext cx="2505673" cy="118272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874463" y="1430274"/>
            <a:ext cx="31614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 Antiqua" pitchFamily="18" charset="0"/>
              </a:rPr>
              <a:t>Авторы проекта:</a:t>
            </a:r>
            <a:endParaRPr lang="ru-RU" sz="28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2505967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Воспитатель</a:t>
            </a:r>
            <a:r>
              <a:rPr lang="ru-RU" sz="2400" b="1" dirty="0" smtClean="0"/>
              <a:t> Поварницина </a:t>
            </a:r>
            <a:r>
              <a:rPr lang="ru-RU" sz="2400" b="1" dirty="0"/>
              <a:t>Марина Владимировна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Воспитатель</a:t>
            </a:r>
            <a:r>
              <a:rPr lang="ru-RU" sz="2400" b="1" dirty="0"/>
              <a:t> </a:t>
            </a:r>
            <a:r>
              <a:rPr lang="ru-RU" sz="2400" b="1" dirty="0" smtClean="0"/>
              <a:t>Мельник </a:t>
            </a:r>
            <a:r>
              <a:rPr lang="ru-RU" sz="2400" b="1" dirty="0"/>
              <a:t>Дарья </a:t>
            </a:r>
            <a:r>
              <a:rPr lang="ru-RU" sz="2400" b="1" dirty="0" smtClean="0"/>
              <a:t>Николаевна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Воспитатель</a:t>
            </a:r>
            <a:r>
              <a:rPr lang="ru-RU" sz="2400" b="1" dirty="0" smtClean="0"/>
              <a:t> Рябцева Марина Владимировна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50644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975" y="163919"/>
            <a:ext cx="9217951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91694"/>
            <a:ext cx="1265604" cy="12656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280" y="4725144"/>
            <a:ext cx="1725318" cy="19265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790" y="5834712"/>
            <a:ext cx="3859102" cy="816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30731">
            <a:off x="6741730" y="4329869"/>
            <a:ext cx="2426418" cy="20606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3832" y="5388366"/>
            <a:ext cx="2505673" cy="118272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691680" y="1172632"/>
            <a:ext cx="62311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Book Antiqua" pitchFamily="18" charset="0"/>
              </a:rPr>
              <a:t>Направление педагогического проекта: </a:t>
            </a:r>
            <a:endParaRPr lang="ru-RU" sz="2400" b="1" dirty="0">
              <a:latin typeface="Book Antiqu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1640210"/>
            <a:ext cx="32383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Book Antiqua" pitchFamily="18" charset="0"/>
              </a:rPr>
              <a:t>4 К (Кооперация)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19640" y="2492896"/>
            <a:ext cx="7686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Book Antiqua" pitchFamily="18" charset="0"/>
              </a:rPr>
              <a:t>Название (тема) педагогического </a:t>
            </a:r>
            <a:r>
              <a:rPr lang="ru-RU" sz="2800" b="1" dirty="0" smtClean="0">
                <a:latin typeface="Book Antiqua" pitchFamily="18" charset="0"/>
              </a:rPr>
              <a:t>проекта: </a:t>
            </a:r>
            <a:endParaRPr lang="ru-RU" sz="2800" b="1" dirty="0">
              <a:latin typeface="Book Antiqua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16388" y="3144691"/>
            <a:ext cx="70385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Book Antiqua" pitchFamily="18" charset="0"/>
              </a:rPr>
              <a:t>Развитие кооперации старших дошкольников посредством игровой театрализованной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4244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562"/>
            <a:ext cx="9217951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91694"/>
            <a:ext cx="1265604" cy="12656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280" y="4725144"/>
            <a:ext cx="1725318" cy="19265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790" y="5834712"/>
            <a:ext cx="3859102" cy="816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30731">
            <a:off x="6741730" y="4329869"/>
            <a:ext cx="2426418" cy="20606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3832" y="5388366"/>
            <a:ext cx="2505673" cy="11827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65691" y="1172632"/>
            <a:ext cx="6674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 Antiqua" pitchFamily="18" charset="0"/>
              </a:rPr>
              <a:t>Решаемая ключевая </a:t>
            </a:r>
            <a:r>
              <a:rPr lang="ru-RU" sz="2400" b="1" dirty="0" smtClean="0">
                <a:latin typeface="Book Antiqua" pitchFamily="18" charset="0"/>
              </a:rPr>
              <a:t>проблема: </a:t>
            </a:r>
            <a:endParaRPr lang="ru-RU" sz="2400" b="1" dirty="0">
              <a:latin typeface="Book Antiqu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9350" y="1573662"/>
            <a:ext cx="69650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Book Antiqua" pitchFamily="18" charset="0"/>
              </a:rPr>
              <a:t>Нехватка совместной творческой активности, преодоление застенчивости у детей, неуверенности в себе. Участие  в диалогах, работа в парах, группах.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86109" y="3820119"/>
            <a:ext cx="65630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Book Antiqua" pitchFamily="18" charset="0"/>
              </a:rPr>
              <a:t>Цель </a:t>
            </a:r>
            <a:r>
              <a:rPr lang="ru-RU" sz="3200" b="1" dirty="0">
                <a:latin typeface="Book Antiqua" pitchFamily="18" charset="0"/>
              </a:rPr>
              <a:t>педагогического </a:t>
            </a:r>
            <a:r>
              <a:rPr lang="ru-RU" sz="3200" b="1" dirty="0" smtClean="0">
                <a:latin typeface="Book Antiqua" pitchFamily="18" charset="0"/>
              </a:rPr>
              <a:t>проекта: </a:t>
            </a:r>
            <a:endParaRPr lang="ru-RU" sz="3200" b="1" dirty="0">
              <a:latin typeface="Book Antiqua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88843" y="4437706"/>
            <a:ext cx="63169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Book Antiqua" pitchFamily="18" charset="0"/>
              </a:rPr>
              <a:t>Формирование кооперативных способностей у старших дошкольников. Создание благоприятных условий для развития коммуникативных </a:t>
            </a:r>
            <a:r>
              <a:rPr lang="ru-RU" sz="2000" b="1" dirty="0" smtClean="0">
                <a:solidFill>
                  <a:srgbClr val="C00000"/>
                </a:solidFill>
                <a:latin typeface="Book Antiqua" pitchFamily="18" charset="0"/>
              </a:rPr>
              <a:t>способностей.</a:t>
            </a:r>
            <a:endParaRPr lang="ru-RU" sz="20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19350" y="5748896"/>
            <a:ext cx="28873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Book Antiqua" pitchFamily="18" charset="0"/>
              </a:rPr>
              <a:t>  Целевая группа: </a:t>
            </a:r>
            <a:endParaRPr lang="ru-RU" sz="2400" b="1" dirty="0">
              <a:latin typeface="Book Antiqua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756747" y="5769721"/>
            <a:ext cx="29899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Book Antiqua" pitchFamily="18" charset="0"/>
              </a:rPr>
              <a:t>д</a:t>
            </a:r>
            <a:r>
              <a:rPr lang="ru-RU" sz="2000" b="1" dirty="0" smtClean="0">
                <a:solidFill>
                  <a:srgbClr val="C00000"/>
                </a:solidFill>
                <a:latin typeface="Book Antiqua" pitchFamily="18" charset="0"/>
              </a:rPr>
              <a:t>ети </a:t>
            </a:r>
            <a:r>
              <a:rPr lang="ru-RU" sz="2000" b="1" dirty="0">
                <a:solidFill>
                  <a:srgbClr val="C00000"/>
                </a:solidFill>
                <a:latin typeface="Book Antiqua" pitchFamily="18" charset="0"/>
              </a:rPr>
              <a:t>старшей группы </a:t>
            </a:r>
            <a:endParaRPr lang="ru-RU" sz="2000" b="1" dirty="0" smtClean="0">
              <a:solidFill>
                <a:srgbClr val="C00000"/>
              </a:solidFill>
              <a:latin typeface="Book Antiqua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Book Antiqua" pitchFamily="18" charset="0"/>
              </a:rPr>
              <a:t>(</a:t>
            </a:r>
            <a:r>
              <a:rPr lang="ru-RU" sz="2000" b="1" dirty="0">
                <a:solidFill>
                  <a:srgbClr val="C00000"/>
                </a:solidFill>
                <a:latin typeface="Book Antiqua" pitchFamily="18" charset="0"/>
              </a:rPr>
              <a:t>родители детей)</a:t>
            </a:r>
          </a:p>
        </p:txBody>
      </p:sp>
    </p:spTree>
    <p:extLst>
      <p:ext uri="{BB962C8B-B14F-4D97-AF65-F5344CB8AC3E}">
        <p14:creationId xmlns:p14="http://schemas.microsoft.com/office/powerpoint/2010/main" val="254862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549" y="-594"/>
            <a:ext cx="9217951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91694"/>
            <a:ext cx="1265604" cy="12656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280" y="4725144"/>
            <a:ext cx="1725318" cy="19265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790" y="5834712"/>
            <a:ext cx="3859102" cy="816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30731">
            <a:off x="6741730" y="4329869"/>
            <a:ext cx="2426418" cy="20606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3832" y="5388366"/>
            <a:ext cx="2505673" cy="11827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576">
            <a:off x="801523" y="958882"/>
            <a:ext cx="3378593" cy="506987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3474">
            <a:off x="4670147" y="1096297"/>
            <a:ext cx="3473991" cy="521302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8256" y="6243178"/>
            <a:ext cx="43697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Book Antiqua" pitchFamily="18" charset="0"/>
              </a:rPr>
              <a:t>Воспитанники группы Ромашка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714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976" y="-297"/>
            <a:ext cx="9217951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06594"/>
            <a:ext cx="1179266" cy="11792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343" y="4627303"/>
            <a:ext cx="3066554" cy="22130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5643" y="5877272"/>
            <a:ext cx="3859102" cy="8169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02937">
            <a:off x="6281118" y="4293623"/>
            <a:ext cx="2712955" cy="19569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889" y="-78272"/>
            <a:ext cx="9217951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7237" y="3424237"/>
            <a:ext cx="9525" cy="95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9637" y="3576637"/>
            <a:ext cx="9525" cy="95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370534">
            <a:off x="7396532" y="1482238"/>
            <a:ext cx="2003367" cy="306575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7969" y="260648"/>
            <a:ext cx="1286367" cy="12863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6666537" y="4079497"/>
            <a:ext cx="3878152" cy="157785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31082" y="4349728"/>
            <a:ext cx="2499577" cy="187773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242641">
            <a:off x="4999517" y="6045754"/>
            <a:ext cx="3859102" cy="81693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2"/>
          <a:srcRect r="37497" b="21125"/>
          <a:stretch/>
        </p:blipFill>
        <p:spPr>
          <a:xfrm rot="790740">
            <a:off x="5204337" y="5531945"/>
            <a:ext cx="2412059" cy="64435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373935" y="1073199"/>
            <a:ext cx="690445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>
                <a:latin typeface="Book Antiqua" pitchFamily="18" charset="0"/>
              </a:rPr>
              <a:t>Основная идея педагогического </a:t>
            </a:r>
            <a:r>
              <a:rPr lang="ru-RU" sz="2600" b="1" dirty="0" smtClean="0">
                <a:latin typeface="Book Antiqua" pitchFamily="18" charset="0"/>
              </a:rPr>
              <a:t>проекта:</a:t>
            </a:r>
            <a:endParaRPr lang="ru-RU" sz="2600" b="1" dirty="0">
              <a:latin typeface="Book Antiqua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5134" y="1796753"/>
            <a:ext cx="740325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C00000"/>
                </a:solidFill>
              </a:rPr>
              <a:t>Коммуникация, как кооперация. Действия ребенка направлены на сотрудничество. Согласовывание усилий по достижению общей цели, организации и осуществлению совместной деятельности, а необходимостью предпосылок для этого служит ориентация на партнера по </a:t>
            </a:r>
            <a:r>
              <a:rPr lang="ru-RU" sz="3000" b="1" dirty="0" smtClean="0">
                <a:solidFill>
                  <a:srgbClr val="C00000"/>
                </a:solidFill>
              </a:rPr>
              <a:t>деятельности</a:t>
            </a:r>
            <a:endParaRPr lang="ru-RU" sz="3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04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2" y="-16385"/>
            <a:ext cx="9217951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42852"/>
            <a:ext cx="1285884" cy="12858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186" y="5915185"/>
            <a:ext cx="3859102" cy="816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11" t="5494" r="10944" b="6304"/>
          <a:stretch>
            <a:fillRect/>
          </a:stretch>
        </p:blipFill>
        <p:spPr>
          <a:xfrm rot="19523768">
            <a:off x="7259410" y="3656310"/>
            <a:ext cx="2176725" cy="24604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79933">
            <a:off x="7162018" y="5172512"/>
            <a:ext cx="1558483" cy="14131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9052" y="5358566"/>
            <a:ext cx="2505673" cy="118272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28662" y="1150754"/>
            <a:ext cx="688369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«Игра не пустая забава. Она необходима для счастья детей, для их здоровья и правильного развития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».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  <a:p>
            <a:r>
              <a:rPr lang="ru-RU" sz="2400" b="1" dirty="0">
                <a:latin typeface="Book Antiqua" pitchFamily="18" charset="0"/>
              </a:rPr>
              <a:t>                                                Д.В</a:t>
            </a:r>
            <a:r>
              <a:rPr lang="ru-RU" sz="2400" b="1" dirty="0" smtClean="0">
                <a:latin typeface="Book Antiqua" pitchFamily="18" charset="0"/>
              </a:rPr>
              <a:t>. </a:t>
            </a:r>
            <a:r>
              <a:rPr lang="ru-RU" sz="2400" b="1" dirty="0" err="1" smtClean="0">
                <a:latin typeface="Book Antiqua" pitchFamily="18" charset="0"/>
              </a:rPr>
              <a:t>Менджерицкая</a:t>
            </a:r>
            <a:endParaRPr lang="ru-RU" sz="2400" b="1" dirty="0">
              <a:latin typeface="Book Antiqua" pitchFamily="18" charset="0"/>
            </a:endParaRPr>
          </a:p>
          <a:p>
            <a:endParaRPr lang="ru-RU" sz="2400" dirty="0" smtClean="0">
              <a:latin typeface="Book Antiqua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К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. С. Станиславский о детском театре</a:t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</a:b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«— Вы никогда не думали, как было бы хорошо начать создание Детского театра с детского возраста? — говорил он. — Ведь инстинкт игры с перевоплощением есть у каждого ребенка. Эта страсть перевоплощаться у многих детей звучит ярко, талантливо..»</a:t>
            </a:r>
          </a:p>
        </p:txBody>
      </p:sp>
    </p:spTree>
    <p:extLst>
      <p:ext uri="{BB962C8B-B14F-4D97-AF65-F5344CB8AC3E}">
        <p14:creationId xmlns:p14="http://schemas.microsoft.com/office/powerpoint/2010/main" val="52367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975" y="163919"/>
            <a:ext cx="9217951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91694"/>
            <a:ext cx="1265604" cy="12656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280" y="4725144"/>
            <a:ext cx="1725318" cy="19265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8790" y="5834712"/>
            <a:ext cx="3859102" cy="816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30731">
            <a:off x="6741730" y="4329869"/>
            <a:ext cx="2426418" cy="20606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3832" y="5388366"/>
            <a:ext cx="2505673" cy="11827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15616" y="1213897"/>
            <a:ext cx="70776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Book Antiqua" pitchFamily="18" charset="0"/>
              </a:rPr>
              <a:t>Используемые технологии / методики / приемы / </a:t>
            </a:r>
            <a:r>
              <a:rPr lang="ru-RU" sz="2800" b="1" dirty="0" smtClean="0">
                <a:latin typeface="Book Antiqua" pitchFamily="18" charset="0"/>
              </a:rPr>
              <a:t>техники:</a:t>
            </a:r>
            <a:endParaRPr lang="ru-RU" sz="2800" b="1" dirty="0">
              <a:latin typeface="Book Antiqu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7" y="2168004"/>
            <a:ext cx="691133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C00000"/>
                </a:solidFill>
                <a:latin typeface="Book Antiqua" pitchFamily="18" charset="0"/>
              </a:rPr>
              <a:t>Инсценирование</a:t>
            </a:r>
            <a:r>
              <a:rPr lang="ru-RU" sz="2800" b="1" dirty="0">
                <a:solidFill>
                  <a:srgbClr val="C00000"/>
                </a:solidFill>
                <a:latin typeface="Book Antiqua" pitchFamily="18" charset="0"/>
              </a:rPr>
              <a:t> сказок, </a:t>
            </a:r>
            <a:r>
              <a:rPr lang="ru-RU" sz="2800" b="1" dirty="0" err="1">
                <a:solidFill>
                  <a:srgbClr val="C00000"/>
                </a:solidFill>
                <a:latin typeface="Book Antiqua" pitchFamily="18" charset="0"/>
              </a:rPr>
              <a:t>потешек</a:t>
            </a:r>
            <a:r>
              <a:rPr lang="ru-RU" sz="2800" b="1" dirty="0">
                <a:solidFill>
                  <a:srgbClr val="C00000"/>
                </a:solidFill>
                <a:latin typeface="Book Antiqua" pitchFamily="18" charset="0"/>
              </a:rPr>
              <a:t>, ритмопластика, </a:t>
            </a:r>
            <a:r>
              <a:rPr lang="ru-RU" sz="2800" b="1" dirty="0" err="1">
                <a:solidFill>
                  <a:srgbClr val="C00000"/>
                </a:solidFill>
                <a:latin typeface="Book Antiqua" pitchFamily="18" charset="0"/>
              </a:rPr>
              <a:t>сказкатерапия</a:t>
            </a:r>
            <a:r>
              <a:rPr lang="ru-RU" sz="2800" b="1" dirty="0">
                <a:solidFill>
                  <a:srgbClr val="C00000"/>
                </a:solidFill>
                <a:latin typeface="Book Antiqua" pitchFamily="18" charset="0"/>
              </a:rPr>
              <a:t>, импровизация, игры-драматизации, различные виды театра (пальчиковый, бибабо, теневой, театр игрушек и </a:t>
            </a:r>
            <a:r>
              <a:rPr lang="ru-RU" sz="2800" b="1" dirty="0" err="1">
                <a:solidFill>
                  <a:srgbClr val="C00000"/>
                </a:solidFill>
                <a:latin typeface="Book Antiqua" pitchFamily="18" charset="0"/>
              </a:rPr>
              <a:t>т.д</a:t>
            </a:r>
            <a:r>
              <a:rPr lang="ru-RU" sz="2800" b="1" dirty="0">
                <a:solidFill>
                  <a:srgbClr val="C00000"/>
                </a:solidFill>
                <a:latin typeface="Book Antiqua" pitchFamily="18" charset="0"/>
              </a:rPr>
              <a:t>) Игры спектакли. Рисование иллюстраций, изготовление атрибутов.</a:t>
            </a:r>
          </a:p>
        </p:txBody>
      </p:sp>
    </p:spTree>
    <p:extLst>
      <p:ext uri="{BB962C8B-B14F-4D97-AF65-F5344CB8AC3E}">
        <p14:creationId xmlns:p14="http://schemas.microsoft.com/office/powerpoint/2010/main" val="18765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419</Words>
  <Application>Microsoft Office PowerPoint</Application>
  <PresentationFormat>Экран (4:3)</PresentationFormat>
  <Paragraphs>43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Aharoni</vt:lpstr>
      <vt:lpstr>Arial</vt:lpstr>
      <vt:lpstr>Book Antiqua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user</cp:lastModifiedBy>
  <cp:revision>78</cp:revision>
  <dcterms:created xsi:type="dcterms:W3CDTF">2017-11-26T19:59:08Z</dcterms:created>
  <dcterms:modified xsi:type="dcterms:W3CDTF">2021-12-01T11:07:16Z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1016030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S9.1.4</vt:lpwstr>
  </property>
</Properties>
</file>